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656"/>
  </p:normalViewPr>
  <p:slideViewPr>
    <p:cSldViewPr snapToGrid="0" snapToObjects="1">
      <p:cViewPr>
        <p:scale>
          <a:sx n="54" d="100"/>
          <a:sy n="54" d="100"/>
        </p:scale>
        <p:origin x="141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9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6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9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7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0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9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E6E3-BDA1-BF41-9CB5-468E612E4DAF}" type="datetimeFigureOut">
              <a:rPr lang="en-US" smtClean="0"/>
              <a:t>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F25C4-9764-1346-A641-78468260C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6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aceplace.nasa.gov/how-orbits-work/en/" TargetMode="External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7620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659">
            <a:off x="4438997" y="1693590"/>
            <a:ext cx="7342047" cy="4449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93" y="2164262"/>
            <a:ext cx="4793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Pick up a copy of this handout from </a:t>
            </a:r>
            <a:r>
              <a:rPr lang="en-US" sz="3600" smtClean="0"/>
              <a:t>the counter </a:t>
            </a:r>
            <a:r>
              <a:rPr lang="en-US" sz="3600" dirty="0" smtClean="0"/>
              <a:t>by </a:t>
            </a:r>
            <a:r>
              <a:rPr lang="en-US" sz="3600" smtClean="0"/>
              <a:t>the door</a:t>
            </a:r>
            <a:r>
              <a:rPr lang="en-US" sz="3600" dirty="0" smtClean="0"/>
              <a:t>.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29389" y="336884"/>
            <a:ext cx="8879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Welcome!!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4702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8442" y="376406"/>
            <a:ext cx="132588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smtClean="0">
                <a:solidFill>
                  <a:srgbClr val="FF0000"/>
                </a:solidFill>
                <a:latin typeface="Engravers MT" charset="0"/>
                <a:ea typeface="Engravers MT" charset="0"/>
                <a:cs typeface="Engravers MT" charset="0"/>
              </a:rPr>
              <a:t>Projectile trajectories</a:t>
            </a:r>
            <a:endParaRPr lang="en-US" b="1" u="sng" dirty="0">
              <a:solidFill>
                <a:srgbClr val="FF0000"/>
              </a:solidFill>
              <a:latin typeface="Engravers MT" charset="0"/>
              <a:ea typeface="Engravers MT" charset="0"/>
              <a:cs typeface="Engravers MT" charset="0"/>
            </a:endParaRPr>
          </a:p>
        </p:txBody>
      </p:sp>
      <p:pic>
        <p:nvPicPr>
          <p:cNvPr id="8" name="Picture 7" descr="Screen Shot 2013-12-17 at 2.0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28" y="3075228"/>
            <a:ext cx="2859172" cy="31601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95210" y="2696896"/>
            <a:ext cx="2109550" cy="3079064"/>
            <a:chOff x="1035050" y="2032000"/>
            <a:chExt cx="1657350" cy="2463800"/>
          </a:xfrm>
        </p:grpSpPr>
        <p:pic>
          <p:nvPicPr>
            <p:cNvPr id="10" name="Picture 9" descr="Screen Shot 2013-12-17 at 2.00.2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050" y="2032000"/>
              <a:ext cx="774700" cy="2463800"/>
            </a:xfrm>
            <a:prstGeom prst="rect">
              <a:avLst/>
            </a:prstGeom>
          </p:spPr>
        </p:pic>
        <p:pic>
          <p:nvPicPr>
            <p:cNvPr id="11" name="Picture 10" descr="Screen Shot 2013-12-17 at 2.01.07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94"/>
            <a:stretch/>
          </p:blipFill>
          <p:spPr>
            <a:xfrm>
              <a:off x="1651000" y="2470150"/>
              <a:ext cx="1041400" cy="2025650"/>
            </a:xfrm>
            <a:prstGeom prst="rect">
              <a:avLst/>
            </a:prstGeom>
          </p:spPr>
        </p:pic>
      </p:grpSp>
      <p:pic>
        <p:nvPicPr>
          <p:cNvPr id="12" name="Picture 11" descr="Screen Shot 2013-12-17 at 2.00.3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/>
          <a:stretch/>
        </p:blipFill>
        <p:spPr>
          <a:xfrm>
            <a:off x="3288739" y="3053459"/>
            <a:ext cx="952947" cy="2975521"/>
          </a:xfrm>
          <a:prstGeom prst="rect">
            <a:avLst/>
          </a:prstGeom>
        </p:spPr>
      </p:pic>
      <p:pic>
        <p:nvPicPr>
          <p:cNvPr id="13" name="Picture 12" descr="Screen Shot 2013-12-17 at 2.0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68" y="2699516"/>
            <a:ext cx="1009147" cy="3209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7788" y="2327564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Dropped </a:t>
            </a:r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3117565" y="2209071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Straight </a:t>
            </a:r>
            <a:r>
              <a:rPr lang="en-US" b="1" smtClean="0"/>
              <a:t>up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90946" y="1914454"/>
            <a:ext cx="276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Straight out  or </a:t>
            </a:r>
          </a:p>
          <a:p>
            <a:r>
              <a:rPr lang="en-US" b="1" dirty="0" smtClean="0"/>
              <a:t>Horizontally launched 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264563" y="1932072"/>
            <a:ext cx="276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</a:t>
            </a:r>
            <a:r>
              <a:rPr lang="en-US" b="1" dirty="0" smtClean="0"/>
              <a:t>aunched  at an angle. 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29020" y="5785622"/>
            <a:ext cx="6336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7030A0"/>
                </a:solidFill>
              </a:rPr>
              <a:t>Flight </a:t>
            </a:r>
            <a:r>
              <a:rPr lang="en-US" sz="6000" dirty="0" smtClean="0">
                <a:solidFill>
                  <a:srgbClr val="7030A0"/>
                </a:solidFill>
              </a:rPr>
              <a:t>path</a:t>
            </a:r>
            <a:endParaRPr lang="en-US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2-17 at 2.0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4" y="414479"/>
            <a:ext cx="5189621" cy="57358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905598" y="4607326"/>
            <a:ext cx="2382252" cy="48127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10924" y="4314938"/>
            <a:ext cx="1371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RANGE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3885" y="5199671"/>
            <a:ext cx="688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△x -    displacement in the  ‘X’ direction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9807" y="414479"/>
            <a:ext cx="5138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Peak Height </a:t>
            </a:r>
          </a:p>
          <a:p>
            <a:r>
              <a:rPr lang="en-US" sz="2800" dirty="0" smtClean="0"/>
              <a:t>  Y </a:t>
            </a:r>
            <a:r>
              <a:rPr lang="en-US" sz="2800" baseline="-25000" dirty="0" smtClean="0"/>
              <a:t>peak</a:t>
            </a:r>
            <a:r>
              <a:rPr lang="en-US" sz="2800" dirty="0" smtClean="0"/>
              <a:t> or y </a:t>
            </a:r>
            <a:r>
              <a:rPr lang="en-US" sz="2800" baseline="-25000" dirty="0" smtClean="0"/>
              <a:t>max</a:t>
            </a:r>
            <a:r>
              <a:rPr lang="en-US" sz="2800" dirty="0" smtClean="0"/>
              <a:t>  -  Maximum displacement in the ‘y’ direction;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24136" y="700391"/>
            <a:ext cx="1303507" cy="972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1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of Projectile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 speed or initial speed    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dirty="0" smtClean="0"/>
              <a:t>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yi</a:t>
            </a:r>
            <a:r>
              <a:rPr lang="en-US" dirty="0" smtClean="0"/>
              <a:t>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xi</a:t>
            </a:r>
            <a:r>
              <a:rPr lang="en-US" baseline="-25000" dirty="0" smtClean="0"/>
              <a:t> </a:t>
            </a:r>
          </a:p>
          <a:p>
            <a:pPr lvl="1"/>
            <a:r>
              <a:rPr lang="en-US" dirty="0" smtClean="0"/>
              <a:t>Can be broken into x and y components. </a:t>
            </a:r>
          </a:p>
          <a:p>
            <a:r>
              <a:rPr lang="en-US" dirty="0" smtClean="0"/>
              <a:t>Launch height or initial </a:t>
            </a:r>
            <a:r>
              <a:rPr lang="en-US" dirty="0" err="1" smtClean="0"/>
              <a:t>hieght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Projectile mass </a:t>
            </a:r>
          </a:p>
          <a:p>
            <a:r>
              <a:rPr lang="en-US" dirty="0" smtClean="0"/>
              <a:t>Time in the air </a:t>
            </a:r>
          </a:p>
          <a:p>
            <a:r>
              <a:rPr lang="en-US" dirty="0" smtClean="0"/>
              <a:t>Launch angle </a:t>
            </a:r>
          </a:p>
          <a:p>
            <a:pPr lvl="1"/>
            <a:r>
              <a:rPr lang="en-US" dirty="0" smtClean="0"/>
              <a:t>Horizontally launched projectiles have a launch angle of 0</a:t>
            </a:r>
            <a:r>
              <a:rPr lang="en-US" baseline="30000" dirty="0" smtClean="0"/>
              <a:t>o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Vertically </a:t>
            </a:r>
            <a:r>
              <a:rPr lang="en-US" dirty="0" smtClean="0"/>
              <a:t>launched projectiles have a launch angle of 90</a:t>
            </a:r>
            <a:r>
              <a:rPr lang="en-US" baseline="30000" dirty="0" smtClean="0"/>
              <a:t>o</a:t>
            </a:r>
            <a:r>
              <a:rPr lang="en-US" dirty="0" smtClean="0"/>
              <a:t>. 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7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766550"/>
            <a:ext cx="11751013" cy="778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760705" y="1141169"/>
            <a:ext cx="2782110" cy="3574512"/>
            <a:chOff x="875489" y="2286000"/>
            <a:chExt cx="2782110" cy="3574512"/>
          </a:xfrm>
        </p:grpSpPr>
        <p:sp>
          <p:nvSpPr>
            <p:cNvPr id="6" name="Rectangle 5"/>
            <p:cNvSpPr/>
            <p:nvPr/>
          </p:nvSpPr>
          <p:spPr>
            <a:xfrm>
              <a:off x="875489" y="2898842"/>
              <a:ext cx="2782110" cy="2334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99745" y="3132304"/>
              <a:ext cx="217251" cy="272820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07468" y="2286000"/>
              <a:ext cx="599872" cy="583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2591" y="2320445"/>
              <a:ext cx="544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A</a:t>
              </a:r>
              <a:endParaRPr lang="en-US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16365" y="2285998"/>
            <a:ext cx="2782110" cy="2480554"/>
            <a:chOff x="875489" y="2286000"/>
            <a:chExt cx="2782110" cy="2480554"/>
          </a:xfrm>
        </p:grpSpPr>
        <p:sp>
          <p:nvSpPr>
            <p:cNvPr id="13" name="Rectangle 12"/>
            <p:cNvSpPr/>
            <p:nvPr/>
          </p:nvSpPr>
          <p:spPr>
            <a:xfrm>
              <a:off x="875489" y="2898842"/>
              <a:ext cx="2782110" cy="2334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90153" y="3132306"/>
              <a:ext cx="217251" cy="163424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99745" y="3132304"/>
              <a:ext cx="217251" cy="163424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07468" y="2286000"/>
              <a:ext cx="599872" cy="58365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5029" y="2366454"/>
              <a:ext cx="544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</a:t>
              </a:r>
              <a:endParaRPr lang="en-US" sz="2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22578" y="348763"/>
            <a:ext cx="1420237" cy="627035"/>
            <a:chOff x="2380034" y="1493594"/>
            <a:chExt cx="1420237" cy="627035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2380034" y="2120629"/>
              <a:ext cx="142023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819400" y="1493594"/>
              <a:ext cx="541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v</a:t>
              </a:r>
              <a:r>
                <a:rPr lang="en-US" sz="2400" baseline="-25000" dirty="0" err="1" smtClean="0"/>
                <a:t>A</a:t>
              </a:r>
              <a:endParaRPr lang="en-US" sz="2400" baseline="-25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29535" y="1411308"/>
            <a:ext cx="1420237" cy="627035"/>
            <a:chOff x="2380034" y="1493594"/>
            <a:chExt cx="1420237" cy="627035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380034" y="2120629"/>
              <a:ext cx="1420237" cy="0"/>
            </a:xfrm>
            <a:prstGeom prst="straightConnector1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819400" y="1493594"/>
              <a:ext cx="541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v</a:t>
              </a:r>
              <a:r>
                <a:rPr lang="en-US" sz="2400" baseline="-25000" dirty="0" err="1" smtClean="0"/>
                <a:t>B</a:t>
              </a:r>
              <a:endParaRPr lang="en-US" sz="2400" baseline="-25000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083994" y="2012908"/>
            <a:ext cx="217251" cy="272820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766550"/>
            <a:ext cx="11751013" cy="778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731523" y="2305456"/>
            <a:ext cx="2782110" cy="2480554"/>
            <a:chOff x="875489" y="2286000"/>
            <a:chExt cx="2782110" cy="2480554"/>
          </a:xfrm>
        </p:grpSpPr>
        <p:sp>
          <p:nvSpPr>
            <p:cNvPr id="6" name="Rectangle 5"/>
            <p:cNvSpPr/>
            <p:nvPr/>
          </p:nvSpPr>
          <p:spPr>
            <a:xfrm>
              <a:off x="875489" y="2898842"/>
              <a:ext cx="2782110" cy="2334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90153" y="3132306"/>
              <a:ext cx="217251" cy="163424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99745" y="3132304"/>
              <a:ext cx="217251" cy="163424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07468" y="2286000"/>
              <a:ext cx="599872" cy="583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2591" y="2320445"/>
              <a:ext cx="544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A</a:t>
              </a:r>
              <a:endParaRPr lang="en-US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16365" y="2285998"/>
            <a:ext cx="2782110" cy="2480554"/>
            <a:chOff x="875489" y="2286000"/>
            <a:chExt cx="2782110" cy="2480554"/>
          </a:xfrm>
        </p:grpSpPr>
        <p:sp>
          <p:nvSpPr>
            <p:cNvPr id="13" name="Rectangle 12"/>
            <p:cNvSpPr/>
            <p:nvPr/>
          </p:nvSpPr>
          <p:spPr>
            <a:xfrm>
              <a:off x="875489" y="2898842"/>
              <a:ext cx="2782110" cy="2334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90153" y="3132306"/>
              <a:ext cx="217251" cy="163424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99745" y="3132304"/>
              <a:ext cx="217251" cy="163424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07468" y="2286000"/>
              <a:ext cx="599872" cy="58365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5029" y="2366454"/>
              <a:ext cx="544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</a:t>
              </a:r>
              <a:endParaRPr lang="en-US" sz="2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86000" y="1589038"/>
            <a:ext cx="570305" cy="551048"/>
            <a:chOff x="3229966" y="1569582"/>
            <a:chExt cx="570305" cy="551048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229966" y="2111744"/>
              <a:ext cx="570305" cy="888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229966" y="1569582"/>
              <a:ext cx="541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v</a:t>
              </a:r>
              <a:r>
                <a:rPr lang="en-US" sz="2400" baseline="-25000" dirty="0" err="1" smtClean="0"/>
                <a:t>A</a:t>
              </a:r>
              <a:endParaRPr lang="en-US" sz="2400" baseline="-25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29535" y="1411308"/>
            <a:ext cx="1420237" cy="627035"/>
            <a:chOff x="2380034" y="1493594"/>
            <a:chExt cx="1420237" cy="627035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380034" y="2120629"/>
              <a:ext cx="1420237" cy="0"/>
            </a:xfrm>
            <a:prstGeom prst="straightConnector1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819400" y="1493594"/>
              <a:ext cx="541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v</a:t>
              </a:r>
              <a:r>
                <a:rPr lang="en-US" sz="2400" baseline="-25000" dirty="0" err="1" smtClean="0"/>
                <a:t>B</a:t>
              </a:r>
              <a:endParaRPr lang="en-US" sz="24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65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8442" y="376406"/>
            <a:ext cx="132588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smtClean="0">
                <a:solidFill>
                  <a:srgbClr val="FF0000"/>
                </a:solidFill>
                <a:latin typeface="Engravers MT" charset="0"/>
                <a:ea typeface="Engravers MT" charset="0"/>
                <a:cs typeface="Engravers MT" charset="0"/>
              </a:rPr>
              <a:t>Projectile trajectories</a:t>
            </a:r>
            <a:endParaRPr lang="en-US" b="1" u="sng" dirty="0">
              <a:solidFill>
                <a:srgbClr val="FF0000"/>
              </a:solidFill>
              <a:latin typeface="Engravers MT" charset="0"/>
              <a:ea typeface="Engravers MT" charset="0"/>
              <a:cs typeface="Engravers MT" charset="0"/>
            </a:endParaRPr>
          </a:p>
        </p:txBody>
      </p:sp>
      <p:pic>
        <p:nvPicPr>
          <p:cNvPr id="8" name="Picture 7" descr="Screen Shot 2013-12-17 at 2.0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28" y="3075228"/>
            <a:ext cx="2859172" cy="31601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95210" y="2696896"/>
            <a:ext cx="2109550" cy="3079064"/>
            <a:chOff x="1035050" y="2032000"/>
            <a:chExt cx="1657350" cy="2463800"/>
          </a:xfrm>
        </p:grpSpPr>
        <p:pic>
          <p:nvPicPr>
            <p:cNvPr id="10" name="Picture 9" descr="Screen Shot 2013-12-17 at 2.00.2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050" y="2032000"/>
              <a:ext cx="774700" cy="2463800"/>
            </a:xfrm>
            <a:prstGeom prst="rect">
              <a:avLst/>
            </a:prstGeom>
          </p:spPr>
        </p:pic>
        <p:pic>
          <p:nvPicPr>
            <p:cNvPr id="11" name="Picture 10" descr="Screen Shot 2013-12-17 at 2.01.07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94"/>
            <a:stretch/>
          </p:blipFill>
          <p:spPr>
            <a:xfrm>
              <a:off x="1651000" y="2470150"/>
              <a:ext cx="1041400" cy="2025650"/>
            </a:xfrm>
            <a:prstGeom prst="rect">
              <a:avLst/>
            </a:prstGeom>
          </p:spPr>
        </p:pic>
      </p:grpSp>
      <p:pic>
        <p:nvPicPr>
          <p:cNvPr id="12" name="Picture 11" descr="Screen Shot 2013-12-17 at 2.00.3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/>
          <a:stretch/>
        </p:blipFill>
        <p:spPr>
          <a:xfrm>
            <a:off x="3288739" y="3053459"/>
            <a:ext cx="952947" cy="2975521"/>
          </a:xfrm>
          <a:prstGeom prst="rect">
            <a:avLst/>
          </a:prstGeom>
        </p:spPr>
      </p:pic>
      <p:pic>
        <p:nvPicPr>
          <p:cNvPr id="13" name="Picture 12" descr="Screen Shot 2013-12-17 at 2.0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68" y="2699516"/>
            <a:ext cx="1009147" cy="3209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7788" y="2327564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Dropped </a:t>
            </a:r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3117565" y="2209071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Straight </a:t>
            </a:r>
            <a:r>
              <a:rPr lang="en-US" b="1" smtClean="0"/>
              <a:t>up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90946" y="1914454"/>
            <a:ext cx="276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Straight out  or </a:t>
            </a:r>
          </a:p>
          <a:p>
            <a:r>
              <a:rPr lang="en-US" b="1" dirty="0" smtClean="0"/>
              <a:t>Horizontally launched 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264563" y="1932072"/>
            <a:ext cx="276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</a:t>
            </a:r>
            <a:r>
              <a:rPr lang="en-US" b="1" dirty="0" smtClean="0"/>
              <a:t>aunched  at an angle.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62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700" y="-555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u="sng" dirty="0">
                <a:latin typeface="Footlight MT Light"/>
                <a:cs typeface="Footlight MT Light"/>
              </a:rPr>
              <a:t>Projectiles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1216" r="1216"/>
          <a:stretch>
            <a:fillRect/>
          </a:stretch>
        </p:blipFill>
        <p:spPr>
          <a:xfrm>
            <a:off x="6683126" y="337538"/>
            <a:ext cx="3841418" cy="2112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3400" y="933272"/>
            <a:ext cx="4792133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"/>
                <a:cs typeface="Corbel"/>
              </a:rPr>
              <a:t>Definition: </a:t>
            </a:r>
          </a:p>
          <a:p>
            <a:r>
              <a:rPr lang="en-US" sz="1400" dirty="0">
                <a:latin typeface="Corbel"/>
                <a:cs typeface="Corbel"/>
              </a:rPr>
              <a:t>A projectile is an object moving through the air and the only force acting on it is the force due to gravity. </a:t>
            </a:r>
          </a:p>
          <a:p>
            <a:endParaRPr lang="en-US" sz="1400" dirty="0">
              <a:latin typeface="Corbel"/>
              <a:cs typeface="Corbel"/>
            </a:endParaRPr>
          </a:p>
          <a:p>
            <a:r>
              <a:rPr lang="en-US" sz="1400" dirty="0">
                <a:latin typeface="Copperplate Gothic Light"/>
                <a:cs typeface="Copperplate Gothic Light"/>
              </a:rPr>
              <a:t>Force Diagram </a:t>
            </a:r>
            <a:r>
              <a:rPr lang="en-US" sz="1400" dirty="0">
                <a:latin typeface="Corbel"/>
                <a:cs typeface="Corbel"/>
              </a:rPr>
              <a:t>for a Projectile: </a:t>
            </a:r>
          </a:p>
          <a:p>
            <a:endParaRPr lang="en-US" sz="1400" dirty="0">
              <a:latin typeface="Corbel"/>
              <a:cs typeface="Corbel"/>
            </a:endParaRPr>
          </a:p>
          <a:p>
            <a:r>
              <a:rPr lang="en-US" sz="1400" dirty="0">
                <a:latin typeface="Corbel"/>
                <a:cs typeface="Corbel"/>
              </a:rPr>
              <a:t>                       </a:t>
            </a:r>
            <a:r>
              <a:rPr lang="en-US" dirty="0">
                <a:latin typeface="Corbel"/>
                <a:cs typeface="Corbel"/>
              </a:rPr>
              <a:t>   </a:t>
            </a:r>
            <a:r>
              <a:rPr lang="en-US" dirty="0" err="1">
                <a:latin typeface="Corbel"/>
                <a:cs typeface="Corbel"/>
              </a:rPr>
              <a:t>F</a:t>
            </a:r>
            <a:r>
              <a:rPr lang="en-US" baseline="-25000" dirty="0" err="1">
                <a:latin typeface="Corbel"/>
                <a:cs typeface="Corbel"/>
              </a:rPr>
              <a:t>g</a:t>
            </a:r>
            <a:endParaRPr lang="en-US" baseline="-25000" dirty="0">
              <a:latin typeface="Corbel"/>
              <a:cs typeface="Corbel"/>
            </a:endParaRPr>
          </a:p>
          <a:p>
            <a:endParaRPr lang="en-US" sz="1400" baseline="-25000" dirty="0">
              <a:latin typeface="Corbel"/>
              <a:cs typeface="Corbel"/>
            </a:endParaRPr>
          </a:p>
          <a:p>
            <a:endParaRPr lang="en-US" sz="1400" baseline="-25000" dirty="0">
              <a:latin typeface="Corbel"/>
              <a:cs typeface="Corbel"/>
            </a:endParaRPr>
          </a:p>
          <a:p>
            <a:endParaRPr lang="en-US" sz="1400" baseline="-25000" dirty="0">
              <a:latin typeface="Corbel"/>
              <a:cs typeface="Corbel"/>
            </a:endParaRPr>
          </a:p>
          <a:p>
            <a:endParaRPr lang="en-US" sz="1400" baseline="-25000" dirty="0">
              <a:latin typeface="Corbel"/>
              <a:cs typeface="Corbel"/>
            </a:endParaRPr>
          </a:p>
          <a:p>
            <a:endParaRPr lang="en-US" sz="1400" dirty="0">
              <a:latin typeface="Corbel"/>
              <a:cs typeface="Corbel"/>
            </a:endParaRPr>
          </a:p>
          <a:p>
            <a:endParaRPr lang="en-US" sz="1400" dirty="0">
              <a:latin typeface="Corbel"/>
              <a:cs typeface="Corbel"/>
            </a:endParaRPr>
          </a:p>
          <a:p>
            <a:r>
              <a:rPr lang="en-US" sz="1400" dirty="0">
                <a:latin typeface="Corbel"/>
                <a:cs typeface="Corbel"/>
              </a:rPr>
              <a:t> </a:t>
            </a:r>
          </a:p>
          <a:p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89300" y="2263394"/>
            <a:ext cx="12700" cy="78740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814987">
            <a:off x="3848100" y="2380552"/>
            <a:ext cx="1790700" cy="523220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 object in free fall is a projectile.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54850" y="3421535"/>
            <a:ext cx="6314369" cy="3172781"/>
            <a:chOff x="393700" y="3336367"/>
            <a:chExt cx="6314369" cy="3172781"/>
          </a:xfrm>
        </p:grpSpPr>
        <p:pic>
          <p:nvPicPr>
            <p:cNvPr id="4" name="Picture 3" descr="Screen Shot 2013-12-17 at 1.25.5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0" y="3765952"/>
              <a:ext cx="6314369" cy="2743196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 rot="5400000">
              <a:off x="2597751" y="2236980"/>
              <a:ext cx="3010929" cy="5209703"/>
              <a:chOff x="5740404" y="543630"/>
              <a:chExt cx="3010929" cy="5209703"/>
            </a:xfrm>
          </p:grpSpPr>
          <p:sp>
            <p:nvSpPr>
              <p:cNvPr id="6" name="TextBox 5"/>
              <p:cNvSpPr txBox="1"/>
              <p:nvPr/>
            </p:nvSpPr>
            <p:spPr>
              <a:xfrm rot="16200000">
                <a:off x="5978665" y="2913440"/>
                <a:ext cx="40213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Range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8078233" y="833438"/>
                <a:ext cx="0" cy="1855470"/>
              </a:xfrm>
              <a:prstGeom prst="straightConnector1">
                <a:avLst/>
              </a:prstGeom>
              <a:ln w="38100" cmpd="sng">
                <a:solidFill>
                  <a:srgbClr val="4F81B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8102600" y="3530600"/>
                <a:ext cx="0" cy="1756549"/>
              </a:xfrm>
              <a:prstGeom prst="straightConnector1">
                <a:avLst/>
              </a:prstGeom>
              <a:ln w="38100" cmpd="sng">
                <a:solidFill>
                  <a:srgbClr val="4F81B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 rot="16200000">
                <a:off x="5570193" y="2922067"/>
                <a:ext cx="8302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Peak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605416" y="543630"/>
                <a:ext cx="717033" cy="2898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034300" y="5287149"/>
                <a:ext cx="717033" cy="2898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40404" y="5233879"/>
                <a:ext cx="1638296" cy="2398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605416" y="5233879"/>
                <a:ext cx="199251" cy="2398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200000">
                <a:off x="6752474" y="3049865"/>
                <a:ext cx="8302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Height</a:t>
                </a: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6286500" y="3106733"/>
                <a:ext cx="722872" cy="0"/>
              </a:xfrm>
              <a:prstGeom prst="straightConnector1">
                <a:avLst/>
              </a:prstGeom>
              <a:ln w="38100" cmpd="sng">
                <a:solidFill>
                  <a:srgbClr val="4F81B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endCxn id="6" idx="0"/>
              </p:cNvCxnSpPr>
              <p:nvPr/>
            </p:nvCxnSpPr>
            <p:spPr>
              <a:xfrm flipV="1">
                <a:off x="7378700" y="3098106"/>
                <a:ext cx="425967" cy="16560"/>
              </a:xfrm>
              <a:prstGeom prst="straightConnector1">
                <a:avLst/>
              </a:prstGeom>
              <a:ln w="38100" cmpd="sng">
                <a:solidFill>
                  <a:srgbClr val="4F81B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 rot="16200000">
                <a:off x="7919179" y="5049212"/>
                <a:ext cx="10389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Launch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6324068" y="2469760"/>
                <a:ext cx="4221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Landing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803399" y="3421535"/>
            <a:ext cx="314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Corbel"/>
              <a:cs typeface="Corbel"/>
            </a:endParaRPr>
          </a:p>
          <a:p>
            <a:r>
              <a:rPr lang="en-US" sz="1400" dirty="0">
                <a:latin typeface="Corbel"/>
                <a:cs typeface="Corbel"/>
              </a:rPr>
              <a:t>A projectile’s path is called its</a:t>
            </a:r>
            <a:r>
              <a:rPr lang="en-US" sz="1400" b="1" dirty="0">
                <a:latin typeface="Corbel"/>
                <a:cs typeface="Corbel"/>
              </a:rPr>
              <a:t> trajectory</a:t>
            </a:r>
            <a:r>
              <a:rPr lang="en-US" sz="1400" dirty="0">
                <a:latin typeface="Corbel"/>
                <a:cs typeface="Corbel"/>
              </a:rPr>
              <a:t>.  The shape of the trajectory is parabolic.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69286" y="1601963"/>
            <a:ext cx="314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Corbel"/>
              <a:cs typeface="Corbel"/>
            </a:endParaRPr>
          </a:p>
          <a:p>
            <a:r>
              <a:rPr lang="en-US" sz="1400" dirty="0">
                <a:latin typeface="Corbel"/>
                <a:cs typeface="Corbel"/>
              </a:rPr>
              <a:t>The graphic above shows the VELOCITY VECTOR components at various places along the projectile’s trajectory.    </a:t>
            </a:r>
          </a:p>
          <a:p>
            <a:endParaRPr lang="en-US" sz="1400" dirty="0">
              <a:latin typeface="Corbel"/>
              <a:cs typeface="Corbel"/>
            </a:endParaRPr>
          </a:p>
          <a:p>
            <a:r>
              <a:rPr lang="en-US" sz="1400" dirty="0">
                <a:latin typeface="Corbel"/>
                <a:cs typeface="Corbel"/>
              </a:rPr>
              <a:t> </a:t>
            </a:r>
          </a:p>
          <a:p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091958" y="2631752"/>
            <a:ext cx="4373924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endParaRPr lang="en-US" sz="1200" baseline="-25000" dirty="0">
              <a:latin typeface="Apple Symbols"/>
              <a:cs typeface="Apple Symbols"/>
            </a:endParaRPr>
          </a:p>
          <a:p>
            <a:pPr algn="ctr"/>
            <a:r>
              <a:rPr lang="en-US" sz="1400" dirty="0">
                <a:latin typeface="Adobe Caslon Pro" charset="0"/>
                <a:ea typeface="Adobe Caslon Pro" charset="0"/>
                <a:cs typeface="Adobe Caslon Pro" charset="0"/>
              </a:rPr>
              <a:t>The horizontal and vertical components  of a projectile’s motion are independent of one another. </a:t>
            </a:r>
          </a:p>
          <a:p>
            <a:pPr algn="ctr"/>
            <a:endParaRPr lang="en-US" sz="1200" dirty="0">
              <a:latin typeface="Adobe Caslon Pro" charset="0"/>
              <a:ea typeface="Adobe Caslon Pro" charset="0"/>
              <a:cs typeface="Adobe Caslon Pro" charset="0"/>
            </a:endParaRPr>
          </a:p>
          <a:p>
            <a:pPr algn="ctr"/>
            <a:r>
              <a:rPr lang="en-US" sz="1400" dirty="0">
                <a:latin typeface="Adobe Caslon Pro" charset="0"/>
                <a:ea typeface="Adobe Caslon Pro" charset="0"/>
                <a:cs typeface="Adobe Caslon Pro" charset="0"/>
              </a:rPr>
              <a:t>The acceleration of gravity causes the projectile to speed up, slow down or change directions vertically. </a:t>
            </a:r>
          </a:p>
          <a:p>
            <a:pPr algn="ctr"/>
            <a:endParaRPr lang="en-US" sz="1200" dirty="0">
              <a:latin typeface="Apple Symbols"/>
              <a:cs typeface="Apple Symbol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5503" y="4151889"/>
            <a:ext cx="3563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aseline="-25000" dirty="0">
              <a:latin typeface="Apple Symbols"/>
              <a:cs typeface="Apple Symbols"/>
            </a:endParaRPr>
          </a:p>
          <a:p>
            <a:endParaRPr lang="en-US" sz="1200" baseline="-25000" dirty="0">
              <a:latin typeface="Apple Symbols"/>
              <a:cs typeface="Apple Symbols"/>
            </a:endParaRPr>
          </a:p>
          <a:p>
            <a:r>
              <a:rPr lang="en-US" sz="1200" u="sng" dirty="0">
                <a:latin typeface="Apple Symbols"/>
                <a:cs typeface="Apple Symbols"/>
              </a:rPr>
              <a:t>KEY CONCEPT:</a:t>
            </a:r>
            <a:r>
              <a:rPr lang="en-US" sz="1200" dirty="0">
                <a:latin typeface="Apple Symbols"/>
                <a:cs typeface="Apple Symbols"/>
              </a:rPr>
              <a:t>   The acceleration of gravity does not affect the horizontal motion at all!    Therefore,  the horizontal motion of a projectile is at constant velocity. </a:t>
            </a:r>
          </a:p>
          <a:p>
            <a:endParaRPr lang="en-US" sz="1200" dirty="0">
              <a:latin typeface="Apple Symbols"/>
              <a:cs typeface="Apple Symbols"/>
            </a:endParaRPr>
          </a:p>
          <a:p>
            <a:r>
              <a:rPr lang="en-US" sz="1200" dirty="0">
                <a:latin typeface="Apple Symbols"/>
                <a:cs typeface="Apple Symbols"/>
              </a:rPr>
              <a:t> </a:t>
            </a:r>
          </a:p>
          <a:p>
            <a:endParaRPr lang="en-US" sz="1200" dirty="0">
              <a:latin typeface="Apple Symbols"/>
              <a:cs typeface="Apple Symbols"/>
            </a:endParaRPr>
          </a:p>
        </p:txBody>
      </p:sp>
      <p:sp>
        <p:nvSpPr>
          <p:cNvPr id="35" name="TextBox 34"/>
          <p:cNvSpPr txBox="1"/>
          <p:nvPr/>
        </p:nvSpPr>
        <p:spPr>
          <a:xfrm rot="877248">
            <a:off x="7645400" y="5436199"/>
            <a:ext cx="242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pple Symbols"/>
                <a:cs typeface="Apple Symbols"/>
              </a:rPr>
              <a:t>Special case about the range:   </a:t>
            </a:r>
          </a:p>
          <a:p>
            <a:pPr algn="ctr"/>
            <a:r>
              <a:rPr lang="en-US" sz="1200" dirty="0">
                <a:latin typeface="Apple Symbols"/>
                <a:cs typeface="Apple Symbols"/>
              </a:rPr>
              <a:t>When a projectile is launched at 45</a:t>
            </a:r>
            <a:r>
              <a:rPr lang="en-US" sz="1200" baseline="30000" dirty="0">
                <a:latin typeface="Apple Symbols"/>
                <a:cs typeface="Apple Symbols"/>
              </a:rPr>
              <a:t>o</a:t>
            </a:r>
            <a:r>
              <a:rPr lang="en-US" sz="1200" dirty="0">
                <a:latin typeface="Apple Symbols"/>
                <a:cs typeface="Apple Symbols"/>
              </a:rPr>
              <a:t>, </a:t>
            </a:r>
          </a:p>
          <a:p>
            <a:pPr algn="ctr"/>
            <a:r>
              <a:rPr lang="en-US" sz="1200" dirty="0">
                <a:latin typeface="Apple Symbols"/>
                <a:cs typeface="Apple Symbols"/>
              </a:rPr>
              <a:t>it reaches the maximum range.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786485" y="6147497"/>
            <a:ext cx="635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3638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24" y="4982668"/>
            <a:ext cx="3590679" cy="11171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50" y="2755466"/>
            <a:ext cx="7234989" cy="2127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054" y="549621"/>
            <a:ext cx="3498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Go to the 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district webpage: 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2023" y="2846556"/>
            <a:ext cx="295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Choose Student Links: 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615" y="5243549"/>
            <a:ext cx="295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Select Canvas: 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7375" y="6067887"/>
            <a:ext cx="10358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Log in with your lunch number </a:t>
            </a:r>
            <a:r>
              <a:rPr lang="en-US" sz="3600" b="1" smtClean="0">
                <a:solidFill>
                  <a:srgbClr val="0070C0"/>
                </a:solidFill>
              </a:rPr>
              <a:t>and password.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582311" y="4154110"/>
            <a:ext cx="1283583" cy="76800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b="28207"/>
          <a:stretch/>
        </p:blipFill>
        <p:spPr>
          <a:xfrm>
            <a:off x="4872594" y="194044"/>
            <a:ext cx="3147930" cy="22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1" y="2106665"/>
            <a:ext cx="10657741" cy="2495891"/>
          </a:xfrm>
        </p:spPr>
      </p:pic>
      <p:sp>
        <p:nvSpPr>
          <p:cNvPr id="6" name="TextBox 5"/>
          <p:cNvSpPr txBox="1"/>
          <p:nvPr/>
        </p:nvSpPr>
        <p:spPr>
          <a:xfrm>
            <a:off x="1130968" y="481263"/>
            <a:ext cx="9995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When you </a:t>
            </a:r>
            <a:r>
              <a:rPr lang="en-US" sz="3600" smtClean="0">
                <a:solidFill>
                  <a:srgbClr val="00B050"/>
                </a:solidFill>
              </a:rPr>
              <a:t>choose Honors Physics, </a:t>
            </a:r>
          </a:p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 this should appear on the Home page:</a:t>
            </a:r>
            <a:endParaRPr lang="en-US" sz="3600" dirty="0">
              <a:solidFill>
                <a:srgbClr val="00B05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31958" y="4940579"/>
            <a:ext cx="7868653" cy="1404459"/>
            <a:chOff x="3031958" y="4940579"/>
            <a:chExt cx="7868653" cy="1404459"/>
          </a:xfrm>
        </p:grpSpPr>
        <p:sp>
          <p:nvSpPr>
            <p:cNvPr id="8" name="Oval 7"/>
            <p:cNvSpPr/>
            <p:nvPr/>
          </p:nvSpPr>
          <p:spPr>
            <a:xfrm>
              <a:off x="4399547" y="4940579"/>
              <a:ext cx="6501064" cy="14044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" t="16208" r="46280" b="27061"/>
            <a:stretch/>
          </p:blipFill>
          <p:spPr>
            <a:xfrm>
              <a:off x="6689559" y="5221705"/>
              <a:ext cx="3416968" cy="842211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031958" y="5319644"/>
              <a:ext cx="5366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smtClean="0">
                  <a:solidFill>
                    <a:srgbClr val="00B050"/>
                  </a:solidFill>
                </a:rPr>
                <a:t>Password: </a:t>
              </a:r>
              <a:endParaRPr lang="en-US" sz="36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5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Projectiles </a:t>
            </a:r>
            <a:endParaRPr lang="en-US" b="1" dirty="0">
              <a:solidFill>
                <a:srgbClr val="0070C0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36278"/>
            <a:ext cx="5803232" cy="1759785"/>
          </a:xfrm>
        </p:spPr>
        <p:txBody>
          <a:bodyPr/>
          <a:lstStyle/>
          <a:p>
            <a:r>
              <a:rPr lang="en-US" dirty="0" smtClean="0"/>
              <a:t>Rocks </a:t>
            </a:r>
          </a:p>
          <a:p>
            <a:r>
              <a:rPr lang="en-US" dirty="0" smtClean="0"/>
              <a:t>Baseballs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50632" y="2663882"/>
            <a:ext cx="5803232" cy="1759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Birds</a:t>
            </a:r>
          </a:p>
          <a:p>
            <a:r>
              <a:rPr lang="en-US" dirty="0" smtClean="0"/>
              <a:t>Planes </a:t>
            </a:r>
          </a:p>
          <a:p>
            <a:r>
              <a:rPr lang="en-US" dirty="0" smtClean="0"/>
              <a:t>Gliders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71095"/>
            <a:ext cx="366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B050"/>
                </a:solidFill>
              </a:rPr>
              <a:t>Examples: </a:t>
            </a:r>
            <a:endParaRPr lang="en-US" sz="3200" u="sng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1452" y="1959115"/>
            <a:ext cx="366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smtClean="0">
                <a:solidFill>
                  <a:srgbClr val="00B050"/>
                </a:solidFill>
              </a:rPr>
              <a:t>Non-Examples</a:t>
            </a:r>
            <a:r>
              <a:rPr lang="en-US" sz="3200" u="sng" dirty="0" smtClean="0">
                <a:solidFill>
                  <a:srgbClr val="00B050"/>
                </a:solidFill>
              </a:rPr>
              <a:t>: </a:t>
            </a:r>
            <a:endParaRPr lang="en-US" sz="3200" u="sng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544926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Definition:  an object </a:t>
            </a:r>
            <a:r>
              <a:rPr lang="en-US" sz="3200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with no force other than </a:t>
            </a:r>
            <a:r>
              <a:rPr lang="en-US" sz="320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gravity acting on it. </a:t>
            </a:r>
            <a:endParaRPr lang="en-US" sz="320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133347" y="818147"/>
            <a:ext cx="3468723" cy="4427621"/>
            <a:chOff x="8133347" y="818147"/>
            <a:chExt cx="3468723" cy="4427621"/>
          </a:xfrm>
        </p:grpSpPr>
        <p:grpSp>
          <p:nvGrpSpPr>
            <p:cNvPr id="13" name="Group 12"/>
            <p:cNvGrpSpPr/>
            <p:nvPr/>
          </p:nvGrpSpPr>
          <p:grpSpPr>
            <a:xfrm>
              <a:off x="8133347" y="818147"/>
              <a:ext cx="3416969" cy="4427621"/>
              <a:chOff x="8133347" y="818147"/>
              <a:chExt cx="3416969" cy="4427621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8133347" y="818147"/>
                <a:ext cx="3416969" cy="442762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470231" y="1152079"/>
                <a:ext cx="278731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Force Diagram: </a:t>
                </a:r>
                <a:endParaRPr lang="en-US" sz="3200" dirty="0">
                  <a:solidFill>
                    <a:srgbClr val="FF0000"/>
                  </a:solidFill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9853864" y="2836278"/>
                <a:ext cx="0" cy="1759785"/>
              </a:xfrm>
              <a:prstGeom prst="straightConnector1">
                <a:avLst/>
              </a:prstGeom>
              <a:ln w="1174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9767637" y="2620645"/>
                <a:ext cx="192505" cy="192505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10005113" y="2849204"/>
              <a:ext cx="159695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err="1" smtClean="0">
                  <a:solidFill>
                    <a:srgbClr val="0070C0"/>
                  </a:solidFill>
                  <a:latin typeface="American Typewriter" charset="0"/>
                  <a:ea typeface="American Typewriter" charset="0"/>
                  <a:cs typeface="American Typewriter" charset="0"/>
                </a:rPr>
                <a:t>F</a:t>
              </a:r>
              <a:r>
                <a:rPr lang="en-US" b="1" baseline="-25000" dirty="0" err="1" smtClean="0">
                  <a:solidFill>
                    <a:srgbClr val="0070C0"/>
                  </a:solidFill>
                  <a:latin typeface="American Typewriter" charset="0"/>
                  <a:ea typeface="American Typewriter" charset="0"/>
                  <a:cs typeface="American Typewriter" charset="0"/>
                </a:rPr>
                <a:t>g</a:t>
              </a:r>
              <a:r>
                <a:rPr lang="en-US" b="1" dirty="0" smtClean="0">
                  <a:solidFill>
                    <a:srgbClr val="0070C0"/>
                  </a:solidFill>
                  <a:latin typeface="American Typewriter" charset="0"/>
                  <a:ea typeface="American Typewriter" charset="0"/>
                  <a:cs typeface="American Typewriter" charset="0"/>
                </a:rPr>
                <a:t> </a:t>
              </a:r>
              <a:endParaRPr lang="en-US" b="1" dirty="0">
                <a:solidFill>
                  <a:srgbClr val="0070C0"/>
                </a:solidFill>
                <a:latin typeface="American Typewriter" charset="0"/>
                <a:ea typeface="American Typewriter" charset="0"/>
                <a:cs typeface="American Typewrite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6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852" y="268872"/>
            <a:ext cx="10515600" cy="1325563"/>
          </a:xfrm>
        </p:spPr>
        <p:txBody>
          <a:bodyPr/>
          <a:lstStyle/>
          <a:p>
            <a:r>
              <a:rPr lang="en-US" u="sng" dirty="0" smtClean="0">
                <a:latin typeface="American Typewriter" charset="0"/>
                <a:ea typeface="American Typewriter" charset="0"/>
                <a:cs typeface="American Typewriter" charset="0"/>
              </a:rPr>
              <a:t>Newton’s Cannon</a:t>
            </a:r>
            <a:endParaRPr lang="en-US" u="sng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505" y="5991725"/>
            <a:ext cx="1078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http://spaceplace.nasa.gov/how-orbits-work/en/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778" y="1391653"/>
            <a:ext cx="4411579" cy="44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 smtClean="0"/>
              <a:t>Satellite: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07912"/>
          </a:xfrm>
        </p:spPr>
        <p:txBody>
          <a:bodyPr/>
          <a:lstStyle/>
          <a:p>
            <a:r>
              <a:rPr lang="en-US" dirty="0" smtClean="0"/>
              <a:t>A object that is </a:t>
            </a:r>
            <a:r>
              <a:rPr lang="en-US" smtClean="0"/>
              <a:t>in perpetual freefall. 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878989">
            <a:off x="3729789" y="3558680"/>
            <a:ext cx="1876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Moon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071243">
            <a:off x="5590673" y="4383975"/>
            <a:ext cx="1876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Weather satellites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60921">
            <a:off x="8333873" y="3178790"/>
            <a:ext cx="1876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Earth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fall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Synonymous with ‘projectile’ </a:t>
            </a:r>
          </a:p>
          <a:p>
            <a:r>
              <a:rPr lang="en-US" sz="3200" dirty="0" smtClean="0"/>
              <a:t>Objects in ‘free fall’ </a:t>
            </a:r>
          </a:p>
          <a:p>
            <a:pPr lvl="1"/>
            <a:r>
              <a:rPr lang="en-US" sz="3200" dirty="0" smtClean="0"/>
              <a:t>are projectiles. </a:t>
            </a:r>
          </a:p>
          <a:p>
            <a:pPr lvl="1"/>
            <a:r>
              <a:rPr lang="en-US" sz="3200" dirty="0" smtClean="0"/>
              <a:t>Can be moving up or down. </a:t>
            </a:r>
          </a:p>
        </p:txBody>
      </p:sp>
      <p:pic>
        <p:nvPicPr>
          <p:cNvPr id="4" name="Picture 3" descr="Screen Shot 2013-12-17 at 2.00.3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/>
          <a:stretch/>
        </p:blipFill>
        <p:spPr>
          <a:xfrm>
            <a:off x="8510445" y="2042806"/>
            <a:ext cx="952947" cy="297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4716</TotalTime>
  <Words>416</Words>
  <Application>Microsoft Macintosh PowerPoint</Application>
  <PresentationFormat>Widescreen</PresentationFormat>
  <Paragraphs>106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Adobe Caslon Pro</vt:lpstr>
      <vt:lpstr>American Typewriter</vt:lpstr>
      <vt:lpstr>Apple Braille</vt:lpstr>
      <vt:lpstr>Apple Symbols</vt:lpstr>
      <vt:lpstr>Calibri</vt:lpstr>
      <vt:lpstr>Calibri Light</vt:lpstr>
      <vt:lpstr>Copperplate Gothic Light</vt:lpstr>
      <vt:lpstr>Corbel</vt:lpstr>
      <vt:lpstr>Engravers MT</vt:lpstr>
      <vt:lpstr>Footlight MT Light</vt:lpstr>
      <vt:lpstr>Arial</vt:lpstr>
      <vt:lpstr>Office Theme</vt:lpstr>
      <vt:lpstr>PowerPoint Presentation</vt:lpstr>
      <vt:lpstr>PowerPoint Presentation</vt:lpstr>
      <vt:lpstr>Projectiles</vt:lpstr>
      <vt:lpstr>PowerPoint Presentation</vt:lpstr>
      <vt:lpstr>PowerPoint Presentation</vt:lpstr>
      <vt:lpstr>Projectiles </vt:lpstr>
      <vt:lpstr>Newton’s Cannon</vt:lpstr>
      <vt:lpstr>Satellite: </vt:lpstr>
      <vt:lpstr>Free fall </vt:lpstr>
      <vt:lpstr>PowerPoint Presentation</vt:lpstr>
      <vt:lpstr>PowerPoint Presentation</vt:lpstr>
      <vt:lpstr>Variable of Projectile Motion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</cp:revision>
  <dcterms:created xsi:type="dcterms:W3CDTF">2017-01-06T14:39:16Z</dcterms:created>
  <dcterms:modified xsi:type="dcterms:W3CDTF">2017-01-09T21:15:29Z</dcterms:modified>
</cp:coreProperties>
</file>